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11"/>
  </p:notesMasterIdLst>
  <p:sldIdLst>
    <p:sldId id="271" r:id="rId2"/>
    <p:sldId id="269" r:id="rId3"/>
    <p:sldId id="272" r:id="rId4"/>
    <p:sldId id="262" r:id="rId5"/>
    <p:sldId id="265" r:id="rId6"/>
    <p:sldId id="266" r:id="rId7"/>
    <p:sldId id="267" r:id="rId8"/>
    <p:sldId id="273" r:id="rId9"/>
    <p:sldId id="270" r:id="rId10"/>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6" d="100"/>
          <a:sy n="66" d="100"/>
        </p:scale>
        <p:origin x="-1506"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E140A35A-7D1F-4EA1-9938-F5E08EB2A6B1}" type="datetimeFigureOut">
              <a:rPr lang="ar-IQ" smtClean="0"/>
              <a:t>02/06/1442</a:t>
            </a:fld>
            <a:endParaRPr lang="ar-IQ"/>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B987FB87-6478-4E09-8FAD-6BFC28A8BDD6}" type="slidenum">
              <a:rPr lang="ar-IQ" smtClean="0"/>
              <a:t>‹#›</a:t>
            </a:fld>
            <a:endParaRPr lang="ar-IQ"/>
          </a:p>
        </p:txBody>
      </p:sp>
    </p:spTree>
    <p:extLst>
      <p:ext uri="{BB962C8B-B14F-4D97-AF65-F5344CB8AC3E}">
        <p14:creationId xmlns:p14="http://schemas.microsoft.com/office/powerpoint/2010/main" val="1363354493"/>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IQ" dirty="0"/>
          </a:p>
        </p:txBody>
      </p:sp>
      <p:sp>
        <p:nvSpPr>
          <p:cNvPr id="4" name="عنصر نائب لرقم الشريحة 3"/>
          <p:cNvSpPr>
            <a:spLocks noGrp="1"/>
          </p:cNvSpPr>
          <p:nvPr>
            <p:ph type="sldNum" sz="quarter" idx="10"/>
          </p:nvPr>
        </p:nvSpPr>
        <p:spPr/>
        <p:txBody>
          <a:bodyPr/>
          <a:lstStyle/>
          <a:p>
            <a:fld id="{593436FE-28C0-4D6D-9F4B-DB5D4FA04A63}" type="slidenum">
              <a:rPr lang="ar-IQ" smtClean="0"/>
              <a:t>1</a:t>
            </a:fld>
            <a:endParaRPr lang="ar-IQ"/>
          </a:p>
        </p:txBody>
      </p:sp>
    </p:spTree>
    <p:extLst>
      <p:ext uri="{BB962C8B-B14F-4D97-AF65-F5344CB8AC3E}">
        <p14:creationId xmlns:p14="http://schemas.microsoft.com/office/powerpoint/2010/main" val="25058108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A30C45D6-0EA5-4284-9E68-E70343797E01}" type="datetimeFigureOut">
              <a:rPr lang="ar-IQ" smtClean="0"/>
              <a:pPr/>
              <a:t>02/06/1442</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137EBFD9-7751-458A-B3E6-ED4DE7EBDDEC}" type="slidenum">
              <a:rPr lang="ar-IQ" smtClean="0"/>
              <a:pPr/>
              <a:t>‹#›</a:t>
            </a:fld>
            <a:endParaRPr lang="ar-IQ"/>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A30C45D6-0EA5-4284-9E68-E70343797E01}" type="datetimeFigureOut">
              <a:rPr lang="ar-IQ" smtClean="0"/>
              <a:pPr/>
              <a:t>02/06/1442</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137EBFD9-7751-458A-B3E6-ED4DE7EBDDEC}" type="slidenum">
              <a:rPr lang="ar-IQ" smtClean="0"/>
              <a:pPr/>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A30C45D6-0EA5-4284-9E68-E70343797E01}" type="datetimeFigureOut">
              <a:rPr lang="ar-IQ" smtClean="0"/>
              <a:pPr/>
              <a:t>02/06/1442</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137EBFD9-7751-458A-B3E6-ED4DE7EBDDEC}" type="slidenum">
              <a:rPr lang="ar-IQ" smtClean="0"/>
              <a:pPr/>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A30C45D6-0EA5-4284-9E68-E70343797E01}" type="datetimeFigureOut">
              <a:rPr lang="ar-IQ" smtClean="0"/>
              <a:pPr/>
              <a:t>02/06/1442</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137EBFD9-7751-458A-B3E6-ED4DE7EBDDEC}" type="slidenum">
              <a:rPr lang="ar-IQ" smtClean="0"/>
              <a:pPr/>
              <a:t>‹#›</a:t>
            </a:fld>
            <a:endParaRPr lang="ar-IQ"/>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A30C45D6-0EA5-4284-9E68-E70343797E01}" type="datetimeFigureOut">
              <a:rPr lang="ar-IQ" smtClean="0"/>
              <a:pPr/>
              <a:t>02/06/1442</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137EBFD9-7751-458A-B3E6-ED4DE7EBDDEC}" type="slidenum">
              <a:rPr lang="ar-IQ" smtClean="0"/>
              <a:pPr/>
              <a:t>‹#›</a:t>
            </a:fld>
            <a:endParaRPr lang="ar-IQ"/>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A30C45D6-0EA5-4284-9E68-E70343797E01}" type="datetimeFigureOut">
              <a:rPr lang="ar-IQ" smtClean="0"/>
              <a:pPr/>
              <a:t>02/06/1442</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137EBFD9-7751-458A-B3E6-ED4DE7EBDDEC}" type="slidenum">
              <a:rPr lang="ar-IQ" smtClean="0"/>
              <a:pPr/>
              <a:t>‹#›</a:t>
            </a:fld>
            <a:endParaRPr lang="ar-IQ"/>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A30C45D6-0EA5-4284-9E68-E70343797E01}" type="datetimeFigureOut">
              <a:rPr lang="ar-IQ" smtClean="0"/>
              <a:pPr/>
              <a:t>02/06/1442</a:t>
            </a:fld>
            <a:endParaRPr lang="ar-IQ"/>
          </a:p>
        </p:txBody>
      </p:sp>
      <p:sp>
        <p:nvSpPr>
          <p:cNvPr id="8" name="عنصر نائب للتذييل 7"/>
          <p:cNvSpPr>
            <a:spLocks noGrp="1"/>
          </p:cNvSpPr>
          <p:nvPr>
            <p:ph type="ftr" sz="quarter" idx="11"/>
          </p:nvPr>
        </p:nvSpPr>
        <p:spPr/>
        <p:txBody>
          <a:bodyPr/>
          <a:lstStyle/>
          <a:p>
            <a:endParaRPr lang="ar-IQ"/>
          </a:p>
        </p:txBody>
      </p:sp>
      <p:sp>
        <p:nvSpPr>
          <p:cNvPr id="9" name="عنصر نائب لرقم الشريحة 8"/>
          <p:cNvSpPr>
            <a:spLocks noGrp="1"/>
          </p:cNvSpPr>
          <p:nvPr>
            <p:ph type="sldNum" sz="quarter" idx="12"/>
          </p:nvPr>
        </p:nvSpPr>
        <p:spPr/>
        <p:txBody>
          <a:bodyPr/>
          <a:lstStyle/>
          <a:p>
            <a:fld id="{137EBFD9-7751-458A-B3E6-ED4DE7EBDDEC}" type="slidenum">
              <a:rPr lang="ar-IQ" smtClean="0"/>
              <a:pPr/>
              <a:t>‹#›</a:t>
            </a:fld>
            <a:endParaRPr lang="ar-IQ"/>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A30C45D6-0EA5-4284-9E68-E70343797E01}" type="datetimeFigureOut">
              <a:rPr lang="ar-IQ" smtClean="0"/>
              <a:pPr/>
              <a:t>02/06/1442</a:t>
            </a:fld>
            <a:endParaRPr lang="ar-IQ"/>
          </a:p>
        </p:txBody>
      </p:sp>
      <p:sp>
        <p:nvSpPr>
          <p:cNvPr id="4" name="عنصر نائب للتذييل 3"/>
          <p:cNvSpPr>
            <a:spLocks noGrp="1"/>
          </p:cNvSpPr>
          <p:nvPr>
            <p:ph type="ftr" sz="quarter" idx="11"/>
          </p:nvPr>
        </p:nvSpPr>
        <p:spPr/>
        <p:txBody>
          <a:bodyPr/>
          <a:lstStyle/>
          <a:p>
            <a:endParaRPr lang="ar-IQ"/>
          </a:p>
        </p:txBody>
      </p:sp>
      <p:sp>
        <p:nvSpPr>
          <p:cNvPr id="5" name="عنصر نائب لرقم الشريحة 4"/>
          <p:cNvSpPr>
            <a:spLocks noGrp="1"/>
          </p:cNvSpPr>
          <p:nvPr>
            <p:ph type="sldNum" sz="quarter" idx="12"/>
          </p:nvPr>
        </p:nvSpPr>
        <p:spPr/>
        <p:txBody>
          <a:bodyPr/>
          <a:lstStyle/>
          <a:p>
            <a:fld id="{137EBFD9-7751-458A-B3E6-ED4DE7EBDDEC}" type="slidenum">
              <a:rPr lang="ar-IQ" smtClean="0"/>
              <a:pPr/>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A30C45D6-0EA5-4284-9E68-E70343797E01}" type="datetimeFigureOut">
              <a:rPr lang="ar-IQ" smtClean="0"/>
              <a:pPr/>
              <a:t>02/06/1442</a:t>
            </a:fld>
            <a:endParaRPr lang="ar-IQ"/>
          </a:p>
        </p:txBody>
      </p:sp>
      <p:sp>
        <p:nvSpPr>
          <p:cNvPr id="3" name="عنصر نائب للتذييل 2"/>
          <p:cNvSpPr>
            <a:spLocks noGrp="1"/>
          </p:cNvSpPr>
          <p:nvPr>
            <p:ph type="ftr" sz="quarter" idx="11"/>
          </p:nvPr>
        </p:nvSpPr>
        <p:spPr/>
        <p:txBody>
          <a:bodyPr/>
          <a:lstStyle/>
          <a:p>
            <a:endParaRPr lang="ar-IQ"/>
          </a:p>
        </p:txBody>
      </p:sp>
      <p:sp>
        <p:nvSpPr>
          <p:cNvPr id="4" name="عنصر نائب لرقم الشريحة 3"/>
          <p:cNvSpPr>
            <a:spLocks noGrp="1"/>
          </p:cNvSpPr>
          <p:nvPr>
            <p:ph type="sldNum" sz="quarter" idx="12"/>
          </p:nvPr>
        </p:nvSpPr>
        <p:spPr/>
        <p:txBody>
          <a:bodyPr/>
          <a:lstStyle/>
          <a:p>
            <a:fld id="{137EBFD9-7751-458A-B3E6-ED4DE7EBDDEC}" type="slidenum">
              <a:rPr lang="ar-IQ" smtClean="0"/>
              <a:pPr/>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A30C45D6-0EA5-4284-9E68-E70343797E01}" type="datetimeFigureOut">
              <a:rPr lang="ar-IQ" smtClean="0"/>
              <a:pPr/>
              <a:t>02/06/1442</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137EBFD9-7751-458A-B3E6-ED4DE7EBDDEC}" type="slidenum">
              <a:rPr lang="ar-IQ" smtClean="0"/>
              <a:pPr/>
              <a:t>‹#›</a:t>
            </a:fld>
            <a:endParaRPr lang="ar-IQ"/>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A30C45D6-0EA5-4284-9E68-E70343797E01}" type="datetimeFigureOut">
              <a:rPr lang="ar-IQ" smtClean="0"/>
              <a:pPr/>
              <a:t>02/06/1442</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137EBFD9-7751-458A-B3E6-ED4DE7EBDDEC}" type="slidenum">
              <a:rPr lang="ar-IQ" smtClean="0"/>
              <a:pPr/>
              <a:t>‹#›</a:t>
            </a:fld>
            <a:endParaRPr lang="ar-IQ"/>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A30C45D6-0EA5-4284-9E68-E70343797E01}" type="datetimeFigureOut">
              <a:rPr lang="ar-IQ" smtClean="0"/>
              <a:pPr/>
              <a:t>02/06/1442</a:t>
            </a:fld>
            <a:endParaRPr lang="ar-IQ"/>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137EBFD9-7751-458A-B3E6-ED4DE7EBDDEC}" type="slidenum">
              <a:rPr lang="ar-IQ" smtClean="0"/>
              <a:pPr/>
              <a:t>‹#›</a:t>
            </a:fld>
            <a:endParaRPr lang="ar-IQ"/>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 Id="rId9" Type="http://schemas.openxmlformats.org/officeDocument/2006/relationships/image" Target="../media/image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6858000"/>
          </a:xfrm>
        </p:spPr>
        <p:style>
          <a:lnRef idx="0">
            <a:schemeClr val="accent1"/>
          </a:lnRef>
          <a:fillRef idx="3">
            <a:schemeClr val="accent1"/>
          </a:fillRef>
          <a:effectRef idx="3">
            <a:schemeClr val="accent1"/>
          </a:effectRef>
          <a:fontRef idx="minor">
            <a:schemeClr val="lt1"/>
          </a:fontRef>
        </p:style>
        <p:txBody>
          <a:bodyPr>
            <a:normAutofit/>
          </a:bodyPr>
          <a:lstStyle/>
          <a:p>
            <a:endParaRPr lang="ar-IQ" sz="3100" b="1" dirty="0">
              <a:solidFill>
                <a:srgbClr val="FFFF00"/>
              </a:solidFill>
            </a:endParaRPr>
          </a:p>
        </p:txBody>
      </p:sp>
      <p:sp>
        <p:nvSpPr>
          <p:cNvPr id="5" name="مخطط انسيابي: معالجة 4"/>
          <p:cNvSpPr/>
          <p:nvPr/>
        </p:nvSpPr>
        <p:spPr>
          <a:xfrm>
            <a:off x="0" y="0"/>
            <a:ext cx="9144000" cy="3933054"/>
          </a:xfrm>
          <a:prstGeom prst="flowChartProcess">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ar-IQ" sz="3600" dirty="0" smtClean="0">
                <a:ln>
                  <a:solidFill>
                    <a:schemeClr val="tx2">
                      <a:lumMod val="75000"/>
                    </a:schemeClr>
                  </a:solidFill>
                </a:ln>
                <a:solidFill>
                  <a:schemeClr val="tx1"/>
                </a:solidFill>
              </a:rPr>
              <a:t>وزارة التعليم العالي والبحث العلمي</a:t>
            </a:r>
          </a:p>
          <a:p>
            <a:pPr algn="ctr"/>
            <a:r>
              <a:rPr lang="ar-IQ" sz="3600" dirty="0" smtClean="0">
                <a:ln>
                  <a:solidFill>
                    <a:schemeClr val="tx2">
                      <a:lumMod val="75000"/>
                    </a:schemeClr>
                  </a:solidFill>
                </a:ln>
                <a:solidFill>
                  <a:srgbClr val="00B050"/>
                </a:solidFill>
              </a:rPr>
              <a:t>جامعة </a:t>
            </a:r>
            <a:r>
              <a:rPr lang="ar-IQ" sz="3600" dirty="0">
                <a:ln>
                  <a:solidFill>
                    <a:schemeClr val="tx2">
                      <a:lumMod val="75000"/>
                    </a:schemeClr>
                  </a:solidFill>
                </a:ln>
                <a:solidFill>
                  <a:srgbClr val="00B050"/>
                </a:solidFill>
              </a:rPr>
              <a:t>البصرة.</a:t>
            </a:r>
            <a:r>
              <a:rPr lang="ar-IQ" sz="3600" dirty="0">
                <a:ln>
                  <a:solidFill>
                    <a:schemeClr val="tx2">
                      <a:lumMod val="75000"/>
                    </a:schemeClr>
                  </a:solidFill>
                </a:ln>
                <a:solidFill>
                  <a:schemeClr val="tx1"/>
                </a:solidFill>
              </a:rPr>
              <a:t/>
            </a:r>
            <a:br>
              <a:rPr lang="ar-IQ" sz="3600" dirty="0">
                <a:ln>
                  <a:solidFill>
                    <a:schemeClr val="tx2">
                      <a:lumMod val="75000"/>
                    </a:schemeClr>
                  </a:solidFill>
                </a:ln>
                <a:solidFill>
                  <a:schemeClr val="tx1"/>
                </a:solidFill>
              </a:rPr>
            </a:br>
            <a:r>
              <a:rPr lang="ar-IQ" sz="3600" dirty="0">
                <a:ln>
                  <a:solidFill>
                    <a:schemeClr val="tx2">
                      <a:lumMod val="75000"/>
                    </a:schemeClr>
                  </a:solidFill>
                </a:ln>
                <a:solidFill>
                  <a:schemeClr val="tx1"/>
                </a:solidFill>
              </a:rPr>
              <a:t>كلية التربية البدنية وعلوم الرياضة.</a:t>
            </a:r>
            <a:r>
              <a:rPr lang="ar-IQ" sz="3600" dirty="0">
                <a:ln>
                  <a:solidFill>
                    <a:schemeClr val="bg1"/>
                  </a:solidFill>
                </a:ln>
                <a:solidFill>
                  <a:schemeClr val="tx1"/>
                </a:solidFill>
              </a:rPr>
              <a:t/>
            </a:r>
            <a:br>
              <a:rPr lang="ar-IQ" sz="3600" dirty="0">
                <a:ln>
                  <a:solidFill>
                    <a:schemeClr val="bg1"/>
                  </a:solidFill>
                </a:ln>
                <a:solidFill>
                  <a:schemeClr val="tx1"/>
                </a:solidFill>
              </a:rPr>
            </a:br>
            <a:r>
              <a:rPr lang="ar-IQ" sz="3600" b="1" dirty="0">
                <a:ln>
                  <a:solidFill>
                    <a:schemeClr val="bg1"/>
                  </a:solidFill>
                </a:ln>
                <a:solidFill>
                  <a:srgbClr val="0070C0"/>
                </a:solidFill>
              </a:rPr>
              <a:t>فرع العلوم التطبيقية </a:t>
            </a:r>
            <a:r>
              <a:rPr lang="ar-IQ" sz="3600" b="1" dirty="0">
                <a:ln>
                  <a:solidFill>
                    <a:srgbClr val="FF0000"/>
                  </a:solidFill>
                </a:ln>
                <a:solidFill>
                  <a:schemeClr val="tx1"/>
                </a:solidFill>
              </a:rPr>
              <a:t/>
            </a:r>
            <a:br>
              <a:rPr lang="ar-IQ" sz="3600" b="1" dirty="0">
                <a:ln>
                  <a:solidFill>
                    <a:srgbClr val="FF0000"/>
                  </a:solidFill>
                </a:ln>
                <a:solidFill>
                  <a:schemeClr val="tx1"/>
                </a:solidFill>
              </a:rPr>
            </a:br>
            <a:r>
              <a:rPr lang="ar-IQ" sz="3600" b="1" dirty="0" smtClean="0">
                <a:ln>
                  <a:solidFill>
                    <a:srgbClr val="FF0000"/>
                  </a:solidFill>
                </a:ln>
                <a:solidFill>
                  <a:schemeClr val="bg1"/>
                </a:solidFill>
              </a:rPr>
              <a:t>المهارات الاساسية في </a:t>
            </a:r>
            <a:r>
              <a:rPr lang="ar-IQ" sz="3600" b="1" dirty="0">
                <a:ln>
                  <a:solidFill>
                    <a:srgbClr val="FF0000"/>
                  </a:solidFill>
                </a:ln>
                <a:solidFill>
                  <a:schemeClr val="bg1"/>
                </a:solidFill>
              </a:rPr>
              <a:t>الكرة الطائرة / المرحلة الثانية </a:t>
            </a:r>
            <a:br>
              <a:rPr lang="ar-IQ" sz="3600" b="1" dirty="0">
                <a:ln>
                  <a:solidFill>
                    <a:srgbClr val="FF0000"/>
                  </a:solidFill>
                </a:ln>
                <a:solidFill>
                  <a:schemeClr val="bg1"/>
                </a:solidFill>
              </a:rPr>
            </a:br>
            <a:r>
              <a:rPr lang="ar-IQ" sz="3600" b="1" dirty="0" smtClean="0">
                <a:ln>
                  <a:solidFill>
                    <a:srgbClr val="00B050"/>
                  </a:solidFill>
                </a:ln>
                <a:solidFill>
                  <a:schemeClr val="bg1"/>
                </a:solidFill>
              </a:rPr>
              <a:t>اعداد </a:t>
            </a:r>
          </a:p>
          <a:p>
            <a:pPr algn="ctr"/>
            <a:r>
              <a:rPr lang="ar-IQ" sz="3600" b="1" smtClean="0">
                <a:ln>
                  <a:solidFill>
                    <a:srgbClr val="FF0000"/>
                  </a:solidFill>
                </a:ln>
                <a:solidFill>
                  <a:srgbClr val="FFFF00"/>
                </a:solidFill>
              </a:rPr>
              <a:t>الدكتور/ </a:t>
            </a:r>
            <a:r>
              <a:rPr lang="ar-IQ" sz="3600" b="1" dirty="0" smtClean="0">
                <a:ln>
                  <a:solidFill>
                    <a:srgbClr val="FF0000"/>
                  </a:solidFill>
                </a:ln>
                <a:solidFill>
                  <a:srgbClr val="FFFF00"/>
                </a:solidFill>
              </a:rPr>
              <a:t>مهند </a:t>
            </a:r>
            <a:r>
              <a:rPr lang="ar-IQ" sz="3600" b="1" dirty="0">
                <a:ln>
                  <a:solidFill>
                    <a:srgbClr val="FF0000"/>
                  </a:solidFill>
                </a:ln>
                <a:solidFill>
                  <a:srgbClr val="FFFF00"/>
                </a:solidFill>
              </a:rPr>
              <a:t>خيرالله جبار</a:t>
            </a:r>
            <a:endParaRPr lang="ar-IQ" sz="3600" dirty="0">
              <a:ln>
                <a:solidFill>
                  <a:srgbClr val="FF0000"/>
                </a:solidFill>
              </a:ln>
            </a:endParaRPr>
          </a:p>
        </p:txBody>
      </p:sp>
      <p:pic>
        <p:nvPicPr>
          <p:cNvPr id="9" name="صورة 8"/>
          <p:cNvPicPr/>
          <p:nvPr/>
        </p:nvPicPr>
        <p:blipFill>
          <a:blip r:embed="rId3">
            <a:extLst>
              <a:ext uri="{28A0092B-C50C-407E-A947-70E740481C1C}">
                <a14:useLocalDpi xmlns:a14="http://schemas.microsoft.com/office/drawing/2010/main" val="0"/>
              </a:ext>
            </a:extLst>
          </a:blip>
          <a:srcRect/>
          <a:stretch>
            <a:fillRect/>
          </a:stretch>
        </p:blipFill>
        <p:spPr bwMode="auto">
          <a:xfrm>
            <a:off x="7740352" y="126437"/>
            <a:ext cx="1281109" cy="1286339"/>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10" name="Picture 2" descr="C:\Users\مركز ابو حسن\Desktop\1295967703.jpg"/>
          <p:cNvPicPr>
            <a:picLocks noChangeAspect="1" noChangeArrowheads="1"/>
          </p:cNvPicPr>
          <p:nvPr/>
        </p:nvPicPr>
        <p:blipFill>
          <a:blip r:embed="rId4" cstate="print"/>
          <a:srcRect/>
          <a:stretch>
            <a:fillRect/>
          </a:stretch>
        </p:blipFill>
        <p:spPr bwMode="auto">
          <a:xfrm>
            <a:off x="0" y="0"/>
            <a:ext cx="1403648" cy="1412775"/>
          </a:xfrm>
          <a:prstGeom prst="rect">
            <a:avLst/>
          </a:prstGeom>
          <a:noFill/>
        </p:spPr>
      </p:pic>
      <p:pic>
        <p:nvPicPr>
          <p:cNvPr id="1027" name="Picture 3" descr="C:\Users\SONY\Desktop\unnamed.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933054"/>
            <a:ext cx="2438400" cy="292494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SONY\Desktop\download (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39752" y="3933054"/>
            <a:ext cx="2016225" cy="2924946"/>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SONY\Desktop\220px-Volleyball_jump_serve.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55977" y="3933054"/>
            <a:ext cx="1728191" cy="292494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SONY\Desktop\151890215827_media.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84168" y="3933055"/>
            <a:ext cx="1224136" cy="2952329"/>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SONY\Desktop\images.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08304" y="3933055"/>
            <a:ext cx="1854907" cy="2924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07917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 y="0"/>
            <a:ext cx="9142872" cy="6858000"/>
          </a:xfrm>
        </p:spPr>
        <p:style>
          <a:lnRef idx="2">
            <a:schemeClr val="accent2"/>
          </a:lnRef>
          <a:fillRef idx="1">
            <a:schemeClr val="lt1"/>
          </a:fillRef>
          <a:effectRef idx="0">
            <a:schemeClr val="accent2"/>
          </a:effectRef>
          <a:fontRef idx="minor">
            <a:schemeClr val="dk1"/>
          </a:fontRef>
        </p:style>
        <p:txBody>
          <a:bodyPr>
            <a:normAutofit fontScale="62500" lnSpcReduction="20000"/>
          </a:bodyPr>
          <a:lstStyle/>
          <a:p>
            <a:pPr marL="0" indent="0">
              <a:buNone/>
            </a:pPr>
            <a:r>
              <a:rPr lang="ar-SA" sz="3800" b="1" i="1" u="sng" dirty="0" smtClean="0">
                <a:solidFill>
                  <a:srgbClr val="FF0000"/>
                </a:solidFill>
              </a:rPr>
              <a:t>المحاضرة الثالثة</a:t>
            </a:r>
          </a:p>
          <a:p>
            <a:pPr marL="0" indent="0">
              <a:buNone/>
            </a:pPr>
            <a:r>
              <a:rPr lang="ar-SA" sz="3800" b="1" i="1" u="sng" dirty="0" smtClean="0">
                <a:solidFill>
                  <a:srgbClr val="00B0F0"/>
                </a:solidFill>
              </a:rPr>
              <a:t> المهارات الأساسية في الكرة الطائرة:</a:t>
            </a:r>
            <a:endParaRPr lang="en-US" sz="3800" b="1" i="1" u="sng" dirty="0" smtClean="0">
              <a:solidFill>
                <a:srgbClr val="00B0F0"/>
              </a:solidFill>
            </a:endParaRPr>
          </a:p>
          <a:p>
            <a:pPr marL="0" indent="0">
              <a:buNone/>
            </a:pPr>
            <a:r>
              <a:rPr lang="ar-IQ" sz="3800" dirty="0"/>
              <a:t>1</a:t>
            </a:r>
            <a:r>
              <a:rPr lang="ar-IQ" sz="3800" dirty="0" smtClean="0"/>
              <a:t>- </a:t>
            </a:r>
            <a:r>
              <a:rPr lang="ar-IQ" sz="3800" dirty="0"/>
              <a:t>مهارة الإرسال .</a:t>
            </a:r>
            <a:br>
              <a:rPr lang="ar-IQ" sz="3800" dirty="0"/>
            </a:br>
            <a:r>
              <a:rPr lang="ar-IQ" sz="3800" dirty="0"/>
              <a:t>2- مهارة استقبال الارسال .</a:t>
            </a:r>
            <a:br>
              <a:rPr lang="ar-IQ" sz="3800" dirty="0"/>
            </a:br>
            <a:r>
              <a:rPr lang="ar-IQ" sz="3800" dirty="0"/>
              <a:t>3- مهارة الاعداد ( التمرير ) .</a:t>
            </a:r>
            <a:br>
              <a:rPr lang="ar-IQ" sz="3800" dirty="0"/>
            </a:br>
            <a:r>
              <a:rPr lang="ar-IQ" sz="3800" dirty="0"/>
              <a:t>4- مهارة الضرب الساحق .</a:t>
            </a:r>
            <a:br>
              <a:rPr lang="ar-IQ" sz="3800" dirty="0"/>
            </a:br>
            <a:r>
              <a:rPr lang="ar-IQ" sz="3800" dirty="0"/>
              <a:t>5- مهارة حائط الصد</a:t>
            </a:r>
            <a:br>
              <a:rPr lang="ar-IQ" sz="3800" dirty="0"/>
            </a:br>
            <a:r>
              <a:rPr lang="ar-IQ" sz="3800" dirty="0"/>
              <a:t>6- مهارة الدفاع عن الملعب .</a:t>
            </a:r>
            <a:br>
              <a:rPr lang="ar-IQ" sz="3800" dirty="0"/>
            </a:br>
            <a:r>
              <a:rPr lang="ar-IQ" sz="3800" b="1" u="sng" dirty="0">
                <a:solidFill>
                  <a:srgbClr val="00B050"/>
                </a:solidFill>
              </a:rPr>
              <a:t/>
            </a:r>
            <a:br>
              <a:rPr lang="ar-IQ" sz="3800" b="1" u="sng" dirty="0">
                <a:solidFill>
                  <a:srgbClr val="00B050"/>
                </a:solidFill>
              </a:rPr>
            </a:br>
            <a:r>
              <a:rPr lang="ar-IQ" sz="3800" b="1" u="sng" dirty="0">
                <a:solidFill>
                  <a:srgbClr val="00B050"/>
                </a:solidFill>
              </a:rPr>
              <a:t>كذلك يمكن تقسيم المهارات على </a:t>
            </a:r>
            <a:r>
              <a:rPr lang="ar-IQ" sz="3800" b="1" u="sng" dirty="0" smtClean="0">
                <a:solidFill>
                  <a:srgbClr val="00B050"/>
                </a:solidFill>
              </a:rPr>
              <a:t>:</a:t>
            </a:r>
          </a:p>
          <a:p>
            <a:pPr marL="0" indent="0">
              <a:buNone/>
            </a:pPr>
            <a:r>
              <a:rPr lang="ar-IQ" sz="3800" dirty="0"/>
              <a:t/>
            </a:r>
            <a:br>
              <a:rPr lang="ar-IQ" sz="3800" dirty="0"/>
            </a:br>
            <a:r>
              <a:rPr lang="ar-IQ" sz="3800" dirty="0"/>
              <a:t>أولاً : المهارات الهجومية وتشمل :-</a:t>
            </a:r>
            <a:br>
              <a:rPr lang="ar-IQ" sz="3800" dirty="0"/>
            </a:br>
            <a:r>
              <a:rPr lang="ar-IQ" sz="3800" dirty="0"/>
              <a:t>1- </a:t>
            </a:r>
            <a:r>
              <a:rPr lang="ar-IQ" sz="3800" dirty="0" smtClean="0"/>
              <a:t>الإرسال.</a:t>
            </a:r>
            <a:r>
              <a:rPr lang="ar-IQ" sz="3800" dirty="0"/>
              <a:t/>
            </a:r>
            <a:br>
              <a:rPr lang="ar-IQ" sz="3800" dirty="0"/>
            </a:br>
            <a:r>
              <a:rPr lang="ar-IQ" sz="3800" dirty="0"/>
              <a:t>2- </a:t>
            </a:r>
            <a:r>
              <a:rPr lang="ar-IQ" sz="3800" dirty="0" smtClean="0"/>
              <a:t>الاعداد.</a:t>
            </a:r>
            <a:r>
              <a:rPr lang="ar-IQ" sz="3800" dirty="0"/>
              <a:t/>
            </a:r>
            <a:br>
              <a:rPr lang="ar-IQ" sz="3800" dirty="0"/>
            </a:br>
            <a:r>
              <a:rPr lang="ar-IQ" sz="3800" dirty="0"/>
              <a:t>3- الضرب الساحق .</a:t>
            </a:r>
            <a:br>
              <a:rPr lang="ar-IQ" sz="3800" dirty="0"/>
            </a:br>
            <a:r>
              <a:rPr lang="ar-IQ" sz="3800" dirty="0"/>
              <a:t>4- حائد الصد الهجومي .</a:t>
            </a:r>
            <a:br>
              <a:rPr lang="ar-IQ" sz="3800" dirty="0"/>
            </a:br>
            <a:r>
              <a:rPr lang="ar-IQ" sz="3800" dirty="0"/>
              <a:t>ثانياً : المهارات الدفاعية وتشمل :</a:t>
            </a:r>
            <a:br>
              <a:rPr lang="ar-IQ" sz="3800" dirty="0"/>
            </a:br>
            <a:r>
              <a:rPr lang="ar-IQ" sz="3800" dirty="0"/>
              <a:t>1- استقبال الارسال .</a:t>
            </a:r>
            <a:br>
              <a:rPr lang="ar-IQ" sz="3800" dirty="0"/>
            </a:br>
            <a:r>
              <a:rPr lang="ar-IQ" sz="3800" dirty="0"/>
              <a:t>2- حائط الصد الدفاعي .</a:t>
            </a:r>
            <a:br>
              <a:rPr lang="ar-IQ" sz="3800" dirty="0"/>
            </a:br>
            <a:r>
              <a:rPr lang="ar-IQ" sz="3800" dirty="0"/>
              <a:t>3- الدفاع عن الملعب .</a:t>
            </a:r>
          </a:p>
        </p:txBody>
      </p:sp>
    </p:spTree>
    <p:extLst>
      <p:ext uri="{BB962C8B-B14F-4D97-AF65-F5344CB8AC3E}">
        <p14:creationId xmlns:p14="http://schemas.microsoft.com/office/powerpoint/2010/main" val="18495531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57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09065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 y="0"/>
            <a:ext cx="9142872" cy="6858000"/>
          </a:xfrm>
        </p:spPr>
        <p:style>
          <a:lnRef idx="2">
            <a:schemeClr val="accent1"/>
          </a:lnRef>
          <a:fillRef idx="1">
            <a:schemeClr val="lt1"/>
          </a:fillRef>
          <a:effectRef idx="0">
            <a:schemeClr val="accent1"/>
          </a:effectRef>
          <a:fontRef idx="minor">
            <a:schemeClr val="dk1"/>
          </a:fontRef>
        </p:style>
        <p:txBody>
          <a:bodyPr>
            <a:normAutofit/>
          </a:bodyPr>
          <a:lstStyle/>
          <a:p>
            <a:pPr marL="0" indent="0">
              <a:buNone/>
            </a:pPr>
            <a:r>
              <a:rPr lang="ar-SA" sz="2400" b="1" i="1" u="sng" dirty="0" smtClean="0">
                <a:solidFill>
                  <a:srgbClr val="00B0F0"/>
                </a:solidFill>
              </a:rPr>
              <a:t>المهارات الأساسية في الكرة الطائرة:</a:t>
            </a:r>
            <a:endParaRPr lang="en-US" sz="2400" b="1" i="1" u="sng" dirty="0" smtClean="0">
              <a:solidFill>
                <a:srgbClr val="00B0F0"/>
              </a:solidFill>
            </a:endParaRPr>
          </a:p>
          <a:p>
            <a:pPr marL="0" indent="0">
              <a:buNone/>
            </a:pPr>
            <a:r>
              <a:rPr lang="ar-SA" sz="2800" b="1" dirty="0" smtClean="0">
                <a:solidFill>
                  <a:srgbClr val="FF0000"/>
                </a:solidFill>
              </a:rPr>
              <a:t>اولا - مهارة التمرير (الاعداد)</a:t>
            </a:r>
          </a:p>
          <a:p>
            <a:pPr marL="0" indent="0">
              <a:buNone/>
            </a:pPr>
            <a:r>
              <a:rPr lang="ar-SA" sz="2800" b="1" dirty="0" smtClean="0"/>
              <a:t>تعريف</a:t>
            </a:r>
            <a:r>
              <a:rPr lang="ar-SA" sz="2800" b="1" dirty="0"/>
              <a:t>:</a:t>
            </a:r>
            <a:r>
              <a:rPr lang="ar-SA" sz="2800" dirty="0"/>
              <a:t> </a:t>
            </a:r>
            <a:r>
              <a:rPr lang="ar-SA" sz="2800" dirty="0" smtClean="0"/>
              <a:t>هي عملية تهيئة الكرة من الاعلى والى مكان مناسب بعد استقبالها من ارسال المنافس او من ضربة ساحقة او مناولة , وغالبا ما تكون من اللمسة الثانية كما تعرف مهارة المناولة من الاعلى بانها تهيئة الكرات المناسبة الى اللاعب الضارب ( المهاجم) في جميع المراكز حتى يتسنى له الضرب واختراق دفاعات الفريق المنافس .</a:t>
            </a:r>
            <a:endParaRPr lang="en-US" sz="2800" dirty="0"/>
          </a:p>
          <a:p>
            <a:pPr marL="0" indent="0">
              <a:buNone/>
            </a:pPr>
            <a:r>
              <a:rPr lang="ar-SA" sz="2800" b="1" i="1" u="sng" dirty="0" smtClean="0">
                <a:solidFill>
                  <a:srgbClr val="0070C0"/>
                </a:solidFill>
              </a:rPr>
              <a:t>أهمية </a:t>
            </a:r>
            <a:r>
              <a:rPr lang="ar-SA" sz="2800" b="1" i="1" u="sng" dirty="0">
                <a:solidFill>
                  <a:srgbClr val="0070C0"/>
                </a:solidFill>
              </a:rPr>
              <a:t>التمريــر:</a:t>
            </a:r>
            <a:endParaRPr lang="en-US" sz="2800" b="1" i="1" u="sng" dirty="0">
              <a:solidFill>
                <a:srgbClr val="0070C0"/>
              </a:solidFill>
            </a:endParaRPr>
          </a:p>
          <a:p>
            <a:pPr marL="0" indent="0">
              <a:buNone/>
            </a:pPr>
            <a:r>
              <a:rPr lang="ar-SA" sz="2800" dirty="0"/>
              <a:t>التمرير هو الأساس في لعبة الكرة الطائرة، حيث يتوقف نجاح الفريق على مدى قدرة لاعبيه في السيطرة والتحكم بتوجيه الكرة في كل الاتجاهات </a:t>
            </a:r>
            <a:r>
              <a:rPr lang="ar-SA" sz="2800" dirty="0" smtClean="0"/>
              <a:t>وبطريقة صحيحة </a:t>
            </a:r>
            <a:r>
              <a:rPr lang="ar-SA" sz="2800" dirty="0"/>
              <a:t>وقانونية وهو المهارة الأهم بالنسبة لخطط الدفاع والهجوم </a:t>
            </a:r>
            <a:r>
              <a:rPr lang="ar-SA" sz="2800" dirty="0" smtClean="0"/>
              <a:t>التي يستخدمها </a:t>
            </a:r>
            <a:r>
              <a:rPr lang="ar-SA" sz="2800" dirty="0"/>
              <a:t>الفريق في اللعب، اذ انها تغير مسار اللعب من الدفاع الى الهجوم.</a:t>
            </a:r>
            <a:endParaRPr lang="en-US" sz="2800" dirty="0"/>
          </a:p>
          <a:p>
            <a:pPr marL="0" indent="0">
              <a:buNone/>
            </a:pPr>
            <a:r>
              <a:rPr lang="ar-SA" sz="2800" dirty="0" smtClean="0"/>
              <a:t>ويستخدم </a:t>
            </a:r>
            <a:r>
              <a:rPr lang="ar-SA" sz="2800" dirty="0"/>
              <a:t>في مهارة التمرير أطراف الأصابع والأيدي والأذرع على الأغلب أكثر من أي جزء من الجسم، ويمكن أن نعتبر الإعداد تمريرا، ولكن أكثر دقة </a:t>
            </a:r>
            <a:r>
              <a:rPr lang="ar-SA" sz="2800" dirty="0" smtClean="0"/>
              <a:t>نظــرا لضرورة </a:t>
            </a:r>
            <a:r>
              <a:rPr lang="ar-SA" sz="2800" dirty="0"/>
              <a:t>سير الكرة عن طريق محدود في الهواء ومرتبط بالضربة الهجومية</a:t>
            </a:r>
            <a:r>
              <a:rPr lang="ar-SA" sz="2800" dirty="0" smtClean="0"/>
              <a:t>. </a:t>
            </a:r>
            <a:endParaRPr lang="ar-IQ" dirty="0"/>
          </a:p>
        </p:txBody>
      </p:sp>
    </p:spTree>
    <p:extLst>
      <p:ext uri="{BB962C8B-B14F-4D97-AF65-F5344CB8AC3E}">
        <p14:creationId xmlns:p14="http://schemas.microsoft.com/office/powerpoint/2010/main" val="1592241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 y="0"/>
            <a:ext cx="9142872" cy="6858000"/>
          </a:xfrm>
        </p:spPr>
        <p:txBody>
          <a:bodyPr>
            <a:normAutofit fontScale="40000" lnSpcReduction="20000"/>
          </a:bodyPr>
          <a:lstStyle/>
          <a:p>
            <a:pPr marL="0" indent="0">
              <a:buNone/>
            </a:pPr>
            <a:endParaRPr lang="ar-SA" sz="3800" dirty="0" smtClean="0"/>
          </a:p>
          <a:p>
            <a:pPr marL="0" indent="0">
              <a:buNone/>
            </a:pPr>
            <a:r>
              <a:rPr lang="ar-SA" sz="5500" i="1" u="sng" dirty="0" smtClean="0">
                <a:solidFill>
                  <a:srgbClr val="0070C0"/>
                </a:solidFill>
              </a:rPr>
              <a:t>انواع </a:t>
            </a:r>
            <a:r>
              <a:rPr lang="ar-SA" sz="5500" i="1" u="sng" dirty="0">
                <a:solidFill>
                  <a:srgbClr val="0070C0"/>
                </a:solidFill>
              </a:rPr>
              <a:t>التمريـــر:</a:t>
            </a:r>
            <a:endParaRPr lang="en-US" sz="5500" i="1" u="sng" dirty="0">
              <a:solidFill>
                <a:srgbClr val="0070C0"/>
              </a:solidFill>
            </a:endParaRPr>
          </a:p>
          <a:p>
            <a:pPr marL="0" indent="0">
              <a:buNone/>
            </a:pPr>
            <a:r>
              <a:rPr lang="ar-SA" sz="5500" dirty="0" smtClean="0"/>
              <a:t>لقد </a:t>
            </a:r>
            <a:r>
              <a:rPr lang="ar-SA" sz="5500" dirty="0"/>
              <a:t>تنوع وتعدد التمرير في الكرة الطائرة ويمكن أن نقسم التمرير من حيث طريقة أدائه إلى تمرير من الثبات وتمرير من الحركة، ونقسمه من حيث المستوى الذي تحصل فيه </a:t>
            </a:r>
            <a:r>
              <a:rPr lang="ar-SA" sz="5500" dirty="0" smtClean="0"/>
              <a:t>الكرة </a:t>
            </a:r>
            <a:r>
              <a:rPr lang="ar-SA" sz="5500" dirty="0"/>
              <a:t>إلى تمرير من أعلى التمرير من </a:t>
            </a:r>
            <a:r>
              <a:rPr lang="ar-SA" sz="5500" dirty="0" smtClean="0"/>
              <a:t>أسفل ، كما </a:t>
            </a:r>
            <a:r>
              <a:rPr lang="ar-SA" sz="5500" dirty="0"/>
              <a:t>يمكن تقسيمه من حيث استخدام اليد أو اليدين إلى تمرير باليدين وتمرير بيد واحدة وعموما يمكننا أن نقسم التمرير إلى نوعين همــا:</a:t>
            </a:r>
            <a:endParaRPr lang="en-US" sz="5500" dirty="0"/>
          </a:p>
          <a:p>
            <a:pPr marL="0" indent="0">
              <a:buNone/>
            </a:pPr>
            <a:r>
              <a:rPr lang="ar-SA" sz="5500" dirty="0" smtClean="0">
                <a:solidFill>
                  <a:srgbClr val="0070C0"/>
                </a:solidFill>
              </a:rPr>
              <a:t>اولا - التمرير </a:t>
            </a:r>
            <a:r>
              <a:rPr lang="ar-SA" sz="5500" dirty="0">
                <a:solidFill>
                  <a:srgbClr val="0070C0"/>
                </a:solidFill>
              </a:rPr>
              <a:t>من الأعلى</a:t>
            </a:r>
            <a:r>
              <a:rPr lang="ar-SA" sz="5500" dirty="0" smtClean="0">
                <a:solidFill>
                  <a:srgbClr val="0070C0"/>
                </a:solidFill>
              </a:rPr>
              <a:t>:</a:t>
            </a:r>
          </a:p>
          <a:p>
            <a:pPr marL="0" indent="0">
              <a:buNone/>
            </a:pPr>
            <a:r>
              <a:rPr lang="ar-SA" sz="5500" dirty="0" smtClean="0">
                <a:solidFill>
                  <a:srgbClr val="0070C0"/>
                </a:solidFill>
              </a:rPr>
              <a:t>1- </a:t>
            </a:r>
            <a:r>
              <a:rPr lang="ar-SA" sz="5500" dirty="0" smtClean="0"/>
              <a:t> </a:t>
            </a:r>
            <a:r>
              <a:rPr lang="ar-SA" sz="5500" dirty="0"/>
              <a:t>التمرير من أعلى إلى الأمام.</a:t>
            </a:r>
            <a:endParaRPr lang="en-US" sz="5500" dirty="0"/>
          </a:p>
          <a:p>
            <a:pPr marL="0" indent="0">
              <a:buNone/>
            </a:pPr>
            <a:r>
              <a:rPr lang="ar-SA" sz="5500" dirty="0" smtClean="0"/>
              <a:t>2- </a:t>
            </a:r>
            <a:r>
              <a:rPr lang="ar-SA" sz="5500" dirty="0"/>
              <a:t>التمرير من أعلى للخلف.</a:t>
            </a:r>
            <a:endParaRPr lang="en-US" sz="5500" dirty="0"/>
          </a:p>
          <a:p>
            <a:pPr marL="0" indent="0">
              <a:buNone/>
            </a:pPr>
            <a:r>
              <a:rPr lang="ar-SA" sz="5500" dirty="0" smtClean="0"/>
              <a:t>2- </a:t>
            </a:r>
            <a:r>
              <a:rPr lang="ar-SA" sz="5500" dirty="0"/>
              <a:t>التمرير من أعلى للجانب.</a:t>
            </a:r>
            <a:endParaRPr lang="en-US" sz="5500" dirty="0"/>
          </a:p>
          <a:p>
            <a:pPr marL="0" indent="0">
              <a:buNone/>
            </a:pPr>
            <a:r>
              <a:rPr lang="ar-SA" sz="5500" dirty="0"/>
              <a:t>4</a:t>
            </a:r>
            <a:r>
              <a:rPr lang="ar-SA" sz="5500" dirty="0" smtClean="0"/>
              <a:t>- </a:t>
            </a:r>
            <a:r>
              <a:rPr lang="ar-SA" sz="5500" dirty="0"/>
              <a:t>التمرير من أعلى مع الوثب.</a:t>
            </a:r>
            <a:endParaRPr lang="en-US" sz="5500" dirty="0"/>
          </a:p>
          <a:p>
            <a:pPr marL="0" indent="0">
              <a:buNone/>
            </a:pPr>
            <a:r>
              <a:rPr lang="ar-SA" sz="5500" dirty="0"/>
              <a:t>5</a:t>
            </a:r>
            <a:r>
              <a:rPr lang="ar-SA" sz="5500" dirty="0" smtClean="0"/>
              <a:t>- </a:t>
            </a:r>
            <a:r>
              <a:rPr lang="ar-SA" sz="5500" dirty="0"/>
              <a:t>التمرير من أعلى مع الدحرجة.</a:t>
            </a:r>
            <a:endParaRPr lang="en-US" sz="5500" dirty="0"/>
          </a:p>
          <a:p>
            <a:pPr marL="0" indent="0">
              <a:buNone/>
            </a:pPr>
            <a:r>
              <a:rPr lang="ar-SA" sz="5500" dirty="0" smtClean="0"/>
              <a:t>6- </a:t>
            </a:r>
            <a:r>
              <a:rPr lang="ar-SA" sz="5500" dirty="0"/>
              <a:t>التمرير من أعلى بعــد الدوران.</a:t>
            </a:r>
            <a:endParaRPr lang="en-US" sz="5500" dirty="0"/>
          </a:p>
          <a:p>
            <a:pPr marL="0" indent="0">
              <a:buNone/>
            </a:pPr>
            <a:r>
              <a:rPr lang="ar-SA" sz="5500" dirty="0" smtClean="0"/>
              <a:t>7- </a:t>
            </a:r>
            <a:r>
              <a:rPr lang="ar-SA" sz="5500" dirty="0"/>
              <a:t>التمرير من أعلى من وضع الطعن أماما.</a:t>
            </a:r>
            <a:endParaRPr lang="en-US" sz="5500" dirty="0"/>
          </a:p>
          <a:p>
            <a:pPr marL="0" indent="0">
              <a:buNone/>
            </a:pPr>
            <a:r>
              <a:rPr lang="ar-SA" sz="5500" dirty="0" smtClean="0"/>
              <a:t>8- </a:t>
            </a:r>
            <a:r>
              <a:rPr lang="ar-SA" sz="5500" dirty="0"/>
              <a:t>التمرير من أعلى مع السقـوط.</a:t>
            </a:r>
            <a:endParaRPr lang="en-US" sz="5500" dirty="0"/>
          </a:p>
          <a:p>
            <a:pPr marL="0" indent="0">
              <a:buNone/>
            </a:pPr>
            <a:r>
              <a:rPr lang="ar-SA" sz="5500" dirty="0" smtClean="0">
                <a:solidFill>
                  <a:srgbClr val="0070C0"/>
                </a:solidFill>
              </a:rPr>
              <a:t>ثانيا - التمرير </a:t>
            </a:r>
            <a:r>
              <a:rPr lang="ar-SA" sz="5500" dirty="0">
                <a:solidFill>
                  <a:srgbClr val="0070C0"/>
                </a:solidFill>
              </a:rPr>
              <a:t>من الأسفـــــل: </a:t>
            </a:r>
            <a:endParaRPr lang="en-US" sz="5500" dirty="0">
              <a:solidFill>
                <a:srgbClr val="0070C0"/>
              </a:solidFill>
            </a:endParaRPr>
          </a:p>
          <a:p>
            <a:pPr marL="0" indent="0">
              <a:buNone/>
            </a:pPr>
            <a:r>
              <a:rPr lang="ar-SA" sz="5500" dirty="0" smtClean="0"/>
              <a:t>1- </a:t>
            </a:r>
            <a:r>
              <a:rPr lang="ar-SA" sz="5500" dirty="0"/>
              <a:t>التمرير من أسفل باليديــن.</a:t>
            </a:r>
            <a:endParaRPr lang="en-US" sz="5500" dirty="0"/>
          </a:p>
          <a:p>
            <a:pPr marL="0" indent="0">
              <a:buNone/>
            </a:pPr>
            <a:r>
              <a:rPr lang="ar-SA" sz="5500" dirty="0"/>
              <a:t>2</a:t>
            </a:r>
            <a:r>
              <a:rPr lang="ar-SA" sz="5500" dirty="0" smtClean="0"/>
              <a:t>- </a:t>
            </a:r>
            <a:r>
              <a:rPr lang="ar-SA" sz="5500" dirty="0"/>
              <a:t>التمرير من أسفل بيد واحدة.</a:t>
            </a:r>
            <a:endParaRPr lang="en-US" sz="5500" dirty="0"/>
          </a:p>
          <a:p>
            <a:pPr marL="0" indent="0">
              <a:buNone/>
            </a:pPr>
            <a:r>
              <a:rPr lang="ar-SA" sz="5500" dirty="0" smtClean="0"/>
              <a:t>3- </a:t>
            </a:r>
            <a:r>
              <a:rPr lang="ar-SA" sz="5500" dirty="0"/>
              <a:t>التمرير من أسفل مع السقوط والطيران.</a:t>
            </a:r>
            <a:endParaRPr lang="en-US" sz="5500" dirty="0"/>
          </a:p>
          <a:p>
            <a:endParaRPr lang="ar-IQ" dirty="0"/>
          </a:p>
        </p:txBody>
      </p:sp>
    </p:spTree>
    <p:extLst>
      <p:ext uri="{BB962C8B-B14F-4D97-AF65-F5344CB8AC3E}">
        <p14:creationId xmlns:p14="http://schemas.microsoft.com/office/powerpoint/2010/main" val="13422235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 y="0"/>
            <a:ext cx="9142872" cy="6858000"/>
          </a:xfrm>
        </p:spPr>
        <p:txBody>
          <a:bodyPr>
            <a:normAutofit fontScale="77500" lnSpcReduction="20000"/>
          </a:bodyPr>
          <a:lstStyle/>
          <a:p>
            <a:pPr marL="0" indent="0">
              <a:buNone/>
            </a:pPr>
            <a:endParaRPr lang="ar-SA" sz="3800" dirty="0" smtClean="0"/>
          </a:p>
          <a:p>
            <a:pPr marL="0" indent="0">
              <a:buNone/>
            </a:pPr>
            <a:r>
              <a:rPr lang="ar-SA" sz="3800" b="1" i="1" u="sng" dirty="0" smtClean="0"/>
              <a:t>المراحل الفنية لمهارة </a:t>
            </a:r>
            <a:r>
              <a:rPr lang="ar-SA" sz="3800" b="1" i="1" u="sng" dirty="0"/>
              <a:t>التمرير (الاعداد</a:t>
            </a:r>
            <a:r>
              <a:rPr lang="ar-SA" sz="3800" b="1" i="1" u="sng" dirty="0" smtClean="0"/>
              <a:t>)</a:t>
            </a:r>
            <a:endParaRPr lang="en-US" sz="3800" b="1" i="1" u="sng" dirty="0" smtClean="0"/>
          </a:p>
          <a:p>
            <a:pPr marL="0" indent="0">
              <a:buNone/>
            </a:pPr>
            <a:r>
              <a:rPr lang="ar-SA" sz="3800" dirty="0" smtClean="0"/>
              <a:t>وقفة الاستعداد:</a:t>
            </a:r>
            <a:r>
              <a:rPr lang="ar-SA" sz="3800" b="1" dirty="0" smtClean="0"/>
              <a:t> </a:t>
            </a:r>
            <a:r>
              <a:rPr lang="ar-SA" sz="3800" dirty="0" smtClean="0"/>
              <a:t>هو الوضع الذي يتخذه اللاعب ومنه يستطيع التحرك بسهولة ويسير إلى جميع الاتجاهات في الملعب، فيستطيع اللاعب أن يتخذ أوضاعا معينة تتناسب مع ظروف وصول الكرة إليه ومن هذه الأوضاع ما يلي:</a:t>
            </a:r>
            <a:endParaRPr lang="en-US" sz="3800" dirty="0" smtClean="0"/>
          </a:p>
          <a:p>
            <a:pPr marL="0" indent="0">
              <a:buNone/>
            </a:pPr>
            <a:r>
              <a:rPr lang="ar-SA" sz="3800" b="1" dirty="0" smtClean="0">
                <a:solidFill>
                  <a:srgbClr val="00B050"/>
                </a:solidFill>
              </a:rPr>
              <a:t>الوقفة المنخفضة:</a:t>
            </a:r>
            <a:r>
              <a:rPr lang="ar-SA" sz="3800" dirty="0" smtClean="0">
                <a:solidFill>
                  <a:srgbClr val="00B050"/>
                </a:solidFill>
              </a:rPr>
              <a:t> </a:t>
            </a:r>
            <a:r>
              <a:rPr lang="ar-SA" sz="3800" dirty="0" smtClean="0"/>
              <a:t>والتي تتناسب التغطية للهجوم.</a:t>
            </a:r>
            <a:endParaRPr lang="en-US" sz="3800" dirty="0" smtClean="0"/>
          </a:p>
          <a:p>
            <a:pPr marL="0" indent="0">
              <a:buNone/>
            </a:pPr>
            <a:r>
              <a:rPr lang="ar-SA" sz="3800" b="1" dirty="0">
                <a:solidFill>
                  <a:srgbClr val="00B050"/>
                </a:solidFill>
              </a:rPr>
              <a:t>ا</a:t>
            </a:r>
            <a:r>
              <a:rPr lang="ar-SA" sz="3800" b="1" dirty="0" smtClean="0">
                <a:solidFill>
                  <a:srgbClr val="00B050"/>
                </a:solidFill>
              </a:rPr>
              <a:t>لوقفة المتوسطة:</a:t>
            </a:r>
            <a:r>
              <a:rPr lang="ar-SA" sz="3800" dirty="0" smtClean="0">
                <a:solidFill>
                  <a:srgbClr val="00B050"/>
                </a:solidFill>
              </a:rPr>
              <a:t> </a:t>
            </a:r>
            <a:r>
              <a:rPr lang="ar-SA" sz="3800" dirty="0" smtClean="0"/>
              <a:t>وهي الأكثر استعمالا وتناسب التمرير والإعداد.</a:t>
            </a:r>
            <a:endParaRPr lang="ar-SA" sz="3800" dirty="0"/>
          </a:p>
          <a:p>
            <a:pPr marL="0" indent="0">
              <a:buNone/>
            </a:pPr>
            <a:r>
              <a:rPr lang="ar-SA" sz="3800" b="1" dirty="0" smtClean="0">
                <a:solidFill>
                  <a:srgbClr val="00B050"/>
                </a:solidFill>
              </a:rPr>
              <a:t>الوقفة المرتفعة:</a:t>
            </a:r>
            <a:r>
              <a:rPr lang="ar-SA" sz="3800" dirty="0" smtClean="0">
                <a:solidFill>
                  <a:srgbClr val="00B050"/>
                </a:solidFill>
              </a:rPr>
              <a:t> </a:t>
            </a:r>
            <a:r>
              <a:rPr lang="ar-SA" sz="3800" dirty="0" smtClean="0"/>
              <a:t>وهي تناسب التمرير والإعداد للخلف.</a:t>
            </a:r>
            <a:endParaRPr lang="ar-SA" sz="3800" baseline="30000" dirty="0"/>
          </a:p>
          <a:p>
            <a:pPr marL="0" indent="0">
              <a:buNone/>
            </a:pPr>
            <a:r>
              <a:rPr lang="ar-SA" sz="3800" b="1" i="1" u="sng" dirty="0" smtClean="0">
                <a:solidFill>
                  <a:srgbClr val="FF0000"/>
                </a:solidFill>
              </a:rPr>
              <a:t>* طريقة أداء وقفة الاستعداد:</a:t>
            </a:r>
            <a:endParaRPr lang="en-US" sz="3800" b="1" i="1" u="sng" dirty="0" smtClean="0">
              <a:solidFill>
                <a:srgbClr val="FF0000"/>
              </a:solidFill>
            </a:endParaRPr>
          </a:p>
          <a:p>
            <a:pPr marL="0" indent="0">
              <a:buNone/>
            </a:pPr>
            <a:r>
              <a:rPr lang="ar-SA" sz="3800" dirty="0" smtClean="0"/>
              <a:t>في وضع الاستعداد المناسب يجب مراعاة الآتي:</a:t>
            </a:r>
            <a:endParaRPr lang="en-US" sz="3800" dirty="0" smtClean="0"/>
          </a:p>
          <a:p>
            <a:r>
              <a:rPr lang="ar-SA" sz="3800" dirty="0" smtClean="0"/>
              <a:t>- يقف اللاعب على كلتا قدميه وإحدى قدميه متقدمة على الأخرى، والقدمان متباعدتان والمسافة بينهما باتساع الحوض، وهذا يعتمد على طول اللاعب واتساع الحوض عنده.</a:t>
            </a:r>
            <a:endParaRPr lang="en-US" sz="3800" dirty="0" smtClean="0"/>
          </a:p>
          <a:p>
            <a:r>
              <a:rPr lang="ar-SA" sz="3800" dirty="0" smtClean="0"/>
              <a:t>- ثني الركبتين قليلا والظهر مفرودا بارتياح.</a:t>
            </a:r>
            <a:endParaRPr lang="en-US" sz="3800" dirty="0" smtClean="0"/>
          </a:p>
          <a:p>
            <a:r>
              <a:rPr lang="ar-SA" sz="3800" dirty="0" smtClean="0"/>
              <a:t>- ثني الذراعين من مفصل المرفق ووضعهما بجانب الجسم استعدادا للتمرير أو الإعداد سواء من أسفل أو من أعلى.</a:t>
            </a:r>
            <a:endParaRPr lang="en-US" sz="3800" dirty="0" smtClean="0"/>
          </a:p>
          <a:p>
            <a:endParaRPr lang="ar-IQ" dirty="0"/>
          </a:p>
        </p:txBody>
      </p:sp>
    </p:spTree>
    <p:extLst>
      <p:ext uri="{BB962C8B-B14F-4D97-AF65-F5344CB8AC3E}">
        <p14:creationId xmlns:p14="http://schemas.microsoft.com/office/powerpoint/2010/main" val="9165516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 y="0"/>
            <a:ext cx="9142872" cy="6858000"/>
          </a:xfrm>
        </p:spPr>
        <p:txBody>
          <a:bodyPr>
            <a:normAutofit fontScale="70000" lnSpcReduction="20000"/>
          </a:bodyPr>
          <a:lstStyle/>
          <a:p>
            <a:pPr marL="0" indent="0">
              <a:buNone/>
            </a:pPr>
            <a:endParaRPr lang="ar-SA" sz="3800" dirty="0" smtClean="0"/>
          </a:p>
          <a:p>
            <a:r>
              <a:rPr lang="ar-SA" sz="4000" dirty="0"/>
              <a:t>- اليدان تكونان مقعرتين وأوسع قليلا من حجم الكرة، والأصابع منتشرة وممتدة بارتخاء وتلمس الكرة على بعد 15 حتى 20 سم أمام الوجه، والساعدان متعامدان على العضدين في حالة التمرير أو</a:t>
            </a:r>
            <a:r>
              <a:rPr lang="ar-IQ" sz="4000" dirty="0"/>
              <a:t> </a:t>
            </a:r>
            <a:r>
              <a:rPr lang="ar-SA" sz="4000" dirty="0"/>
              <a:t>الإعداد من أعلى.</a:t>
            </a:r>
            <a:endParaRPr lang="en-US" sz="4000" dirty="0"/>
          </a:p>
          <a:p>
            <a:r>
              <a:rPr lang="ar-SA" sz="4000" dirty="0"/>
              <a:t>- النظر في اتجاه سير الكرة.</a:t>
            </a:r>
            <a:endParaRPr lang="en-US" sz="4000" dirty="0"/>
          </a:p>
          <a:p>
            <a:r>
              <a:rPr lang="ar-SA" sz="4000" dirty="0"/>
              <a:t>- التحرك للأمام يكون بتقدم القدم الأمامية ثم الخلفية.</a:t>
            </a:r>
            <a:endParaRPr lang="en-US" sz="4000" dirty="0"/>
          </a:p>
          <a:p>
            <a:r>
              <a:rPr lang="ar-SA" sz="4000" dirty="0"/>
              <a:t>- التحرك للخلف يكون بتأخير القدم الخلفية ثم تتبعها الأمامية.</a:t>
            </a:r>
            <a:endParaRPr lang="en-US" sz="4000" dirty="0"/>
          </a:p>
          <a:p>
            <a:r>
              <a:rPr lang="ar-SA" sz="4000" dirty="0"/>
              <a:t>- التحرك للجانبين إذا كان التحرك لليمين يكون بنقل القدم اليمين ثم تتبعها القدم اليسرى والعكس بالنسبة لجهة اليسار.</a:t>
            </a:r>
            <a:endParaRPr lang="en-US" sz="4000" dirty="0"/>
          </a:p>
          <a:p>
            <a:pPr marL="0" indent="0">
              <a:buNone/>
            </a:pPr>
            <a:r>
              <a:rPr lang="ar-SA" sz="4000" b="1" i="1" u="sng" dirty="0" smtClean="0">
                <a:solidFill>
                  <a:srgbClr val="0070C0"/>
                </a:solidFill>
              </a:rPr>
              <a:t> </a:t>
            </a:r>
            <a:r>
              <a:rPr lang="ar-SA" sz="4000" b="1" i="1" u="sng" dirty="0">
                <a:solidFill>
                  <a:srgbClr val="0070C0"/>
                </a:solidFill>
              </a:rPr>
              <a:t>الأخطاء الشائعة في وقفة الاستعداد:</a:t>
            </a:r>
            <a:endParaRPr lang="en-US" sz="4000" b="1" i="1" u="sng" dirty="0">
              <a:solidFill>
                <a:srgbClr val="0070C0"/>
              </a:solidFill>
            </a:endParaRPr>
          </a:p>
          <a:p>
            <a:r>
              <a:rPr lang="ar-SA" sz="4000" dirty="0"/>
              <a:t>- عدم وضع الذراعين في وضعهما الصحيح كوضع الذراعين بعيدتين عن الجسم.</a:t>
            </a:r>
            <a:endParaRPr lang="en-US" sz="4000" dirty="0"/>
          </a:p>
          <a:p>
            <a:r>
              <a:rPr lang="ar-SA" sz="4000" dirty="0"/>
              <a:t>- عدم ثني الركبتين أو ثنيهما للداخل.</a:t>
            </a:r>
            <a:endParaRPr lang="en-US" sz="4000" dirty="0"/>
          </a:p>
          <a:p>
            <a:r>
              <a:rPr lang="ar-SA" sz="4000" dirty="0"/>
              <a:t>- عدم توزيع الجسم على القدمين بالتساوي.</a:t>
            </a:r>
            <a:endParaRPr lang="en-US" sz="4000" dirty="0"/>
          </a:p>
          <a:p>
            <a:r>
              <a:rPr lang="ar-SA" sz="4000" dirty="0"/>
              <a:t>- عدم متابعة النظر لخط سير الكرة.</a:t>
            </a:r>
            <a:endParaRPr lang="en-US" sz="4000" i="1" dirty="0"/>
          </a:p>
          <a:p>
            <a:r>
              <a:rPr lang="ar-SA" sz="4000" dirty="0"/>
              <a:t>- الوقوف والمسافة بين الساقين غير مناسبة. </a:t>
            </a:r>
            <a:endParaRPr lang="en-US" sz="4000" dirty="0"/>
          </a:p>
          <a:p>
            <a:endParaRPr lang="ar-IQ" dirty="0"/>
          </a:p>
        </p:txBody>
      </p:sp>
    </p:spTree>
    <p:extLst>
      <p:ext uri="{BB962C8B-B14F-4D97-AF65-F5344CB8AC3E}">
        <p14:creationId xmlns:p14="http://schemas.microsoft.com/office/powerpoint/2010/main" val="12399915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45359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858000"/>
          </a:xfrm>
        </p:spPr>
        <p:txBody>
          <a:bodyPr/>
          <a:lstStyle/>
          <a:p>
            <a:pPr marL="0" indent="0">
              <a:buNone/>
            </a:pPr>
            <a:r>
              <a:rPr lang="ar-SA" b="1" i="1" u="sng" dirty="0" smtClean="0">
                <a:solidFill>
                  <a:srgbClr val="FF0000"/>
                </a:solidFill>
              </a:rPr>
              <a:t>التمرينات اللازمة لتطوير مهارة الاعداد</a:t>
            </a:r>
          </a:p>
          <a:p>
            <a:pPr marL="0" indent="0">
              <a:buNone/>
            </a:pPr>
            <a:endParaRPr lang="ar-SA" b="1" i="1" u="sng" dirty="0" smtClean="0">
              <a:solidFill>
                <a:srgbClr val="FF0000"/>
              </a:solidFill>
            </a:endParaRPr>
          </a:p>
          <a:p>
            <a:pPr marL="0" indent="0">
              <a:buNone/>
            </a:pPr>
            <a:r>
              <a:rPr lang="ar-SA" dirty="0" smtClean="0"/>
              <a:t>1- اداء حركة الاعداد بدون كرة مع التأكد على عمل الذراعين والرجلين والجسم بالكامل من وضع المشي </a:t>
            </a:r>
          </a:p>
          <a:p>
            <a:pPr marL="0" indent="0">
              <a:buNone/>
            </a:pPr>
            <a:r>
              <a:rPr lang="ar-SA" dirty="0" smtClean="0"/>
              <a:t>2- مناولة الكرة للأعلى من المشي  مره بعد مرة</a:t>
            </a:r>
          </a:p>
          <a:p>
            <a:pPr marL="0" indent="0">
              <a:buNone/>
            </a:pPr>
            <a:r>
              <a:rPr lang="ar-SA" dirty="0" smtClean="0"/>
              <a:t>3- رمي الكرة للأعلى ثم مناولتها للزميل الذي يقف على بعد مناسب</a:t>
            </a:r>
          </a:p>
          <a:p>
            <a:pPr marL="0" indent="0">
              <a:buNone/>
            </a:pPr>
            <a:r>
              <a:rPr lang="ar-SA" dirty="0" smtClean="0"/>
              <a:t>4- المناولة للأعلى ثم بعد لك على الحائط باستمرار </a:t>
            </a:r>
          </a:p>
          <a:p>
            <a:pPr marL="0" indent="0">
              <a:buNone/>
            </a:pPr>
            <a:r>
              <a:rPr lang="ar-SA" dirty="0" smtClean="0"/>
              <a:t>5- المناولة على هدف السلة</a:t>
            </a:r>
          </a:p>
          <a:p>
            <a:pPr marL="0" indent="0">
              <a:buNone/>
            </a:pPr>
            <a:r>
              <a:rPr lang="ar-SA" dirty="0" smtClean="0"/>
              <a:t>6- المناولة على الحائط والتأكيد على صحة استقبال الكرة </a:t>
            </a:r>
            <a:endParaRPr lang="ar-IQ" dirty="0"/>
          </a:p>
        </p:txBody>
      </p:sp>
    </p:spTree>
    <p:extLst>
      <p:ext uri="{BB962C8B-B14F-4D97-AF65-F5344CB8AC3E}">
        <p14:creationId xmlns:p14="http://schemas.microsoft.com/office/powerpoint/2010/main" val="1457770708"/>
      </p:ext>
    </p:extLst>
  </p:cSld>
  <p:clrMapOvr>
    <a:masterClrMapping/>
  </p:clrMapOvr>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TotalTime>
  <Words>683</Words>
  <Application>Microsoft Office PowerPoint</Application>
  <PresentationFormat>عرض على الشاشة (3:4)‏</PresentationFormat>
  <Paragraphs>61</Paragraphs>
  <Slides>9</Slides>
  <Notes>1</Notes>
  <HiddenSlides>0</HiddenSlides>
  <MMClips>0</MMClips>
  <ScaleCrop>false</ScaleCrop>
  <HeadingPairs>
    <vt:vector size="4" baseType="variant">
      <vt:variant>
        <vt:lpstr>نسق</vt:lpstr>
      </vt:variant>
      <vt:variant>
        <vt:i4>1</vt:i4>
      </vt:variant>
      <vt:variant>
        <vt:lpstr>عناوين الشرائح</vt:lpstr>
      </vt:variant>
      <vt:variant>
        <vt:i4>9</vt:i4>
      </vt:variant>
    </vt:vector>
  </HeadingPairs>
  <TitlesOfParts>
    <vt:vector size="10" baseType="lpstr">
      <vt:lpstr>سمة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جامعة البصرة. كلية التربية البدنية وعلوم الرياضة. مادة الكرة الطائرة / المرحلة الثانية / المهارات الأساسية/ د. شهاب غالب شهاب الأسدي</dc:title>
  <dc:creator>مركز ابو حسن</dc:creator>
  <cp:lastModifiedBy>DR.Ahmed Saker 2o1O</cp:lastModifiedBy>
  <cp:revision>12</cp:revision>
  <dcterms:created xsi:type="dcterms:W3CDTF">2019-12-02T17:22:02Z</dcterms:created>
  <dcterms:modified xsi:type="dcterms:W3CDTF">2021-01-15T17:41:23Z</dcterms:modified>
</cp:coreProperties>
</file>